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handoutMasterIdLst>
    <p:handoutMasterId r:id="rId25"/>
  </p:handoutMasterIdLst>
  <p:sldIdLst>
    <p:sldId id="256" r:id="rId4"/>
    <p:sldId id="258" r:id="rId5"/>
    <p:sldId id="397" r:id="rId6"/>
    <p:sldId id="392" r:id="rId7"/>
    <p:sldId id="467" r:id="rId8"/>
    <p:sldId id="393" r:id="rId9"/>
    <p:sldId id="471" r:id="rId10"/>
    <p:sldId id="468" r:id="rId11"/>
    <p:sldId id="469" r:id="rId12"/>
    <p:sldId id="470" r:id="rId13"/>
    <p:sldId id="308" r:id="rId14"/>
    <p:sldId id="399" r:id="rId15"/>
    <p:sldId id="474" r:id="rId16"/>
    <p:sldId id="472" r:id="rId17"/>
    <p:sldId id="400" r:id="rId18"/>
    <p:sldId id="401" r:id="rId19"/>
    <p:sldId id="402" r:id="rId20"/>
    <p:sldId id="473" r:id="rId21"/>
    <p:sldId id="403" r:id="rId22"/>
    <p:sldId id="314" r:id="rId23"/>
  </p:sldIdLst>
  <p:sldSz cx="12192000" cy="6858000"/>
  <p:notesSz cx="6858000" cy="9144000"/>
  <p:embeddedFontLst>
    <p:embeddedFont>
      <p:font typeface="方正粗宋简体" panose="02010600030101010101" charset="-122"/>
      <p:regular r:id="rId26"/>
    </p:embeddedFont>
    <p:embeddedFont>
      <p:font typeface="方正细倩简体" panose="02010600030101010101" charset="-122"/>
      <p:regular r:id="rId27"/>
    </p:embeddedFont>
    <p:embeddedFont>
      <p:font typeface="方正中倩简体" panose="02010600030101010101" charset="-122"/>
      <p:regular r:id="rId28"/>
    </p:embeddedFont>
    <p:embeddedFont>
      <p:font typeface="Agency FB" panose="020B05030202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1">
          <p15:clr>
            <a:srgbClr val="A4A3A4"/>
          </p15:clr>
        </p15:guide>
        <p15:guide id="2" pos="39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5">
          <p15:clr>
            <a:srgbClr val="A4A3A4"/>
          </p15:clr>
        </p15:guide>
        <p15:guide id="2" pos="21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B69"/>
    <a:srgbClr val="FFFFFF"/>
    <a:srgbClr val="135D46"/>
    <a:srgbClr val="25C9AA"/>
    <a:srgbClr val="1FA9A9"/>
    <a:srgbClr val="0070C0"/>
    <a:srgbClr val="FFFF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12" autoAdjust="0"/>
    <p:restoredTop sz="94424" autoAdjust="0"/>
  </p:normalViewPr>
  <p:slideViewPr>
    <p:cSldViewPr snapToGrid="0">
      <p:cViewPr varScale="1">
        <p:scale>
          <a:sx n="72" d="100"/>
          <a:sy n="72" d="100"/>
        </p:scale>
        <p:origin x="132" y="66"/>
      </p:cViewPr>
      <p:guideLst>
        <p:guide orient="horz" pos="1991"/>
        <p:guide pos="39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65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92949-903F-45D4-BFA5-821F5631427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1084F-51A6-4C17-9D10-D137A9715E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7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8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9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03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1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8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4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65ED3-3D33-4208-8298-7BFB57F2EA9F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BACC2A-3F31-46EE-B69E-3943FFCA83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网站工程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1A2F3-BC8E-4575-AD05-8F5DE200FF0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8C75-DF00-4D13-97A0-314D41A456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18867" y="336062"/>
            <a:ext cx="1521065" cy="461665"/>
            <a:chOff x="10253553" y="6371101"/>
            <a:chExt cx="1521065" cy="461665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198504" y="348684"/>
            <a:ext cx="5993496" cy="0"/>
          </a:xfrm>
          <a:prstGeom prst="line">
            <a:avLst/>
          </a:prstGeom>
          <a:ln w="76200"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 userDrawn="1"/>
        </p:nvSpPr>
        <p:spPr>
          <a:xfrm flipV="1">
            <a:off x="1162050" y="307485"/>
            <a:ext cx="5924550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10800000" flipV="1">
            <a:off x="9588136" y="6284518"/>
            <a:ext cx="2603863" cy="573482"/>
          </a:xfrm>
          <a:custGeom>
            <a:avLst/>
            <a:gdLst>
              <a:gd name="connsiteX0" fmla="*/ 0 w 5277992"/>
              <a:gd name="connsiteY0" fmla="*/ 573482 h 573482"/>
              <a:gd name="connsiteX1" fmla="*/ 5277992 w 5277992"/>
              <a:gd name="connsiteY1" fmla="*/ 573482 h 573482"/>
              <a:gd name="connsiteX2" fmla="*/ 4621896 w 5277992"/>
              <a:gd name="connsiteY2" fmla="*/ 0 h 573482"/>
              <a:gd name="connsiteX3" fmla="*/ 0 w 5277992"/>
              <a:gd name="connsiteY3" fmla="*/ 0 h 5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7992" h="573482">
                <a:moveTo>
                  <a:pt x="0" y="573482"/>
                </a:moveTo>
                <a:lnTo>
                  <a:pt x="5277992" y="573482"/>
                </a:lnTo>
                <a:lnTo>
                  <a:pt x="4621896" y="0"/>
                </a:lnTo>
                <a:lnTo>
                  <a:pt x="0" y="0"/>
                </a:lnTo>
                <a:close/>
              </a:path>
            </a:pathLst>
          </a:custGeom>
          <a:solidFill>
            <a:srgbClr val="1D8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253553" y="6371101"/>
            <a:ext cx="1521065" cy="461665"/>
            <a:chOff x="10253553" y="6371101"/>
            <a:chExt cx="1521065" cy="461665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4FFF-31E7-4ABF-998B-44D43C5ABCB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网站工程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95D83-F057-4B8C-9B3A-E027949B13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3.&#36755;&#20837;@pau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pmj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" y="0"/>
            <a:ext cx="12179935" cy="6882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22195" y="2321560"/>
            <a:ext cx="8474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第</a:t>
            </a:r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4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单元</a:t>
            </a:r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-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讲述</a:t>
            </a:r>
            <a:r>
              <a:rPr kumimoji="1"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npm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aHei IKEA"/>
                <a:sym typeface="+mn-ea"/>
              </a:rPr>
              <a:t>功能及用法</a:t>
            </a:r>
            <a:endParaRPr kumimoji="1"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aHei IK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2495" y="1389262"/>
            <a:ext cx="3376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>
                <a:solidFill>
                  <a:srgbClr val="25C9AA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北京八维研修学院</a:t>
            </a:r>
            <a:endParaRPr lang="zh-CN" altLang="en-US" sz="2600" b="1" dirty="0">
              <a:solidFill>
                <a:srgbClr val="25C9AA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4390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5728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67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58405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97440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0825" y="3740105"/>
            <a:ext cx="285750" cy="285750"/>
          </a:xfrm>
          <a:prstGeom prst="rect">
            <a:avLst/>
          </a:prstGeom>
          <a:solidFill>
            <a:srgbClr val="1D8B69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677525" y="4006805"/>
            <a:ext cx="1495425" cy="0"/>
          </a:xfrm>
          <a:prstGeom prst="line">
            <a:avLst/>
          </a:prstGeom>
          <a:ln>
            <a:solidFill>
              <a:srgbClr val="1D8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38302" y="3151335"/>
            <a:ext cx="59889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网站工程学院</a:t>
            </a:r>
            <a:r>
              <a:rPr lang="en-US" altLang="zh-CN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·</a:t>
            </a:r>
            <a:r>
              <a:rPr lang="zh-CN" altLang="en-US" sz="2300" b="1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专高教研室</a:t>
            </a:r>
          </a:p>
        </p:txBody>
      </p:sp>
      <p:pic>
        <p:nvPicPr>
          <p:cNvPr id="3" name="风铃曲--宫崎骏音乐盒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2351658" y="195943"/>
            <a:ext cx="609600" cy="609600"/>
          </a:xfrm>
          <a:prstGeom prst="rect">
            <a:avLst/>
          </a:prstGeom>
        </p:spPr>
      </p:pic>
      <p:pic>
        <p:nvPicPr>
          <p:cNvPr id="1026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7031" y="5527042"/>
            <a:ext cx="3799305" cy="86289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7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NODE_PATH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环境变量配置</a:t>
            </a:r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86113" y="1477923"/>
            <a:ext cx="8171543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加</a:t>
            </a:r>
            <a:r>
              <a:rPr lang="en-US" altLang="zh-CN" sz="2400" dirty="0"/>
              <a:t>-g</a:t>
            </a:r>
            <a:r>
              <a:rPr lang="zh-CN" altLang="en-US" sz="2400" dirty="0"/>
              <a:t>参数的全局安装，只能保证将包安装到</a:t>
            </a:r>
            <a:r>
              <a:rPr lang="en-US" altLang="zh-CN" sz="2400" dirty="0" err="1"/>
              <a:t>npm</a:t>
            </a:r>
            <a:r>
              <a:rPr lang="en-US" altLang="zh-CN" sz="2400" dirty="0"/>
              <a:t> root –g</a:t>
            </a:r>
            <a:r>
              <a:rPr lang="zh-CN" altLang="en-US" sz="2400" dirty="0"/>
              <a:t>所指向的路径中，并不能使包被全局访问到，要想包被全局访问到，则必须配置</a:t>
            </a:r>
            <a:r>
              <a:rPr lang="en-US" altLang="zh-CN" sz="2400" dirty="0"/>
              <a:t>NODE_PATH</a:t>
            </a:r>
            <a:r>
              <a:rPr lang="zh-CN" altLang="en-US" sz="2400" dirty="0"/>
              <a:t>环境变量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4A341F-1773-4272-9EC7-0094E0767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3" y="2958786"/>
            <a:ext cx="6896496" cy="1052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3B8C74-C50E-4584-A610-C3F21B385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3" y="3828620"/>
            <a:ext cx="6896496" cy="27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全局路径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46810" y="2416479"/>
            <a:ext cx="75459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方法一：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npm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config ls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查找到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npmrc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文件的位置直接更改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方法二：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通过命令进行修改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 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npm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config set cache 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</a:p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 2) 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npm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config set prefix 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46810" y="4234760"/>
            <a:ext cx="7132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0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</a:t>
            </a:r>
            <a:r>
              <a:rPr sz="20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sz="20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修改了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npm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全局路径后，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NODE_PATH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的变量值也要随之修改</a:t>
            </a:r>
            <a:endParaRPr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73789" y="1951584"/>
            <a:ext cx="341632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安装命令行程序</a:t>
            </a:r>
          </a:p>
        </p:txBody>
      </p:sp>
      <p:sp>
        <p:nvSpPr>
          <p:cNvPr id="8" name="矩形 7"/>
          <p:cNvSpPr/>
          <p:nvPr/>
        </p:nvSpPr>
        <p:spPr>
          <a:xfrm>
            <a:off x="5438054" y="751255"/>
            <a:ext cx="1255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8794" b="22999"/>
          <a:stretch>
            <a:fillRect/>
          </a:stretch>
        </p:blipFill>
        <p:spPr>
          <a:xfrm>
            <a:off x="-1" y="3222884"/>
            <a:ext cx="12192000" cy="29380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0341" y="1905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03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6835" y="342265"/>
            <a:ext cx="510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安装命令行程序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46835" y="1804203"/>
            <a:ext cx="51085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新建一个以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cmd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为后缀名的文件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在文件中输入要执行的指令且以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%*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结尾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/>
              </a:rPr>
              <a:t>3.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/>
              </a:rPr>
              <a:t>输入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/>
              </a:rPr>
              <a:t>@pause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防止程序运行完毕退出终端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双击运行指令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87320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066288" y="1951584"/>
            <a:ext cx="20313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发布代码</a:t>
            </a:r>
          </a:p>
        </p:txBody>
      </p:sp>
      <p:sp>
        <p:nvSpPr>
          <p:cNvPr id="8" name="矩形 7"/>
          <p:cNvSpPr/>
          <p:nvPr/>
        </p:nvSpPr>
        <p:spPr>
          <a:xfrm>
            <a:off x="5438054" y="751255"/>
            <a:ext cx="1255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8794" b="22999"/>
          <a:stretch>
            <a:fillRect/>
          </a:stretch>
        </p:blipFill>
        <p:spPr>
          <a:xfrm>
            <a:off x="-1" y="3222884"/>
            <a:ext cx="12192000" cy="29380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8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注册账号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134" y="1901935"/>
            <a:ext cx="8389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www.npmjs.com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官网注册账号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99AED-2273-4548-9A1E-2D35FC11D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84" y="1354009"/>
            <a:ext cx="3568770" cy="46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本地登录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4910" y="1285240"/>
            <a:ext cx="765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第一次登录：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adduser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非第一次登录：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npm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login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7EDB50-F894-47AD-85A8-1BEA842C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9" y="2957512"/>
            <a:ext cx="6299267" cy="1283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发布代码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3943" y="2799708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publish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该条命令需在要发布的包之内输入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卸载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6205" y="2922353"/>
            <a:ext cx="77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uninstall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远程卸载：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unpublish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版本号</a:t>
            </a:r>
          </a:p>
        </p:txBody>
      </p:sp>
    </p:spTree>
    <p:extLst>
      <p:ext uri="{BB962C8B-B14F-4D97-AF65-F5344CB8AC3E}">
        <p14:creationId xmlns:p14="http://schemas.microsoft.com/office/powerpoint/2010/main" val="21288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04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05" y="323215"/>
            <a:ext cx="480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注意事项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1497" y="1764858"/>
            <a:ext cx="7876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发布的包中必须有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文件中必须有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两个字段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发布的包不得与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服务器上已存在的包重名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小时之内予以卸载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卸载包后须过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小时之后再重新发布，且必须修改其版本号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2"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138707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418" y="1023934"/>
            <a:ext cx="752475" cy="7524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83727" y="1046222"/>
            <a:ext cx="243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873951" y="1953426"/>
            <a:ext cx="22363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33556" y="2353196"/>
            <a:ext cx="2501006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简述</a:t>
            </a:r>
            <a:r>
              <a:rPr lang="en-US" altLang="zh-CN" sz="26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npm</a:t>
            </a:r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是什么</a:t>
            </a:r>
          </a:p>
        </p:txBody>
      </p:sp>
      <p:sp>
        <p:nvSpPr>
          <p:cNvPr id="10" name="矩形 9"/>
          <p:cNvSpPr/>
          <p:nvPr/>
        </p:nvSpPr>
        <p:spPr>
          <a:xfrm>
            <a:off x="8390425" y="4291628"/>
            <a:ext cx="251863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安装命令行程序</a:t>
            </a:r>
          </a:p>
        </p:txBody>
      </p:sp>
      <p:sp>
        <p:nvSpPr>
          <p:cNvPr id="12" name="矩形 11"/>
          <p:cNvSpPr/>
          <p:nvPr/>
        </p:nvSpPr>
        <p:spPr>
          <a:xfrm>
            <a:off x="6218194" y="2179296"/>
            <a:ext cx="1842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16413" y="3153457"/>
            <a:ext cx="6495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16413" y="4152018"/>
            <a:ext cx="6687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Picture 2" descr="C:\Users\Administrator\Desktop\新建文件夹\未标题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6252" y="5839326"/>
            <a:ext cx="2918755" cy="66290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6816473" y="5069605"/>
            <a:ext cx="63944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60690" y="5208270"/>
            <a:ext cx="275526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发布代码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8223128" y="3292361"/>
            <a:ext cx="285206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如何下载第三方包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50"/>
                            </p:stCondLst>
                            <p:childTnLst>
                              <p:par>
                                <p:cTn id="3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1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5" y="0"/>
            <a:ext cx="1218946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25795" y="1675475"/>
            <a:ext cx="5108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谢谢聆听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25507" y="2860306"/>
            <a:ext cx="444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THANK YOU</a:t>
            </a:r>
            <a:endParaRPr lang="zh-CN" altLang="en-US" sz="4800" dirty="0">
              <a:solidFill>
                <a:schemeClr val="bg1"/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519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857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669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196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9534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0873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2211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775315" y="2784106"/>
            <a:ext cx="37496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35504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48889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44000" y="3786263"/>
            <a:ext cx="285750" cy="285750"/>
          </a:xfrm>
          <a:prstGeom prst="rect">
            <a:avLst/>
          </a:prstGeom>
          <a:solidFill>
            <a:schemeClr val="bg1"/>
          </a:solidFill>
          <a:ln>
            <a:solidFill>
              <a:srgbClr val="1D8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5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92415" y="1951584"/>
            <a:ext cx="280717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40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Npm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简述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npm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是什么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9437" y="3206138"/>
            <a:ext cx="7393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允许用户从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服务器下载别人编写的第三方包到本地使用。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6829" y="1810557"/>
            <a:ext cx="8490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是随同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NodeJS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一起安装的包管理工具，能解决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NodeJS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代码部署上的很多问题，常见的使用场景有以下几种：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49437" y="4233129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允许用户从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服务器下载并安装别人编写的命令行程序到本地使用。</a:t>
            </a:r>
          </a:p>
        </p:txBody>
      </p:sp>
      <p:sp>
        <p:nvSpPr>
          <p:cNvPr id="11" name="流程图: 联系 10"/>
          <p:cNvSpPr/>
          <p:nvPr/>
        </p:nvSpPr>
        <p:spPr>
          <a:xfrm>
            <a:off x="1311545" y="4452723"/>
            <a:ext cx="243840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306829" y="5573282"/>
            <a:ext cx="243840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49437" y="5405729"/>
            <a:ext cx="681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允许用户将自己编写的包或命令行程序上传到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服务器供别人使用。</a:t>
            </a:r>
          </a:p>
        </p:txBody>
      </p:sp>
      <p:sp>
        <p:nvSpPr>
          <p:cNvPr id="14" name="流程图: 联系 13"/>
          <p:cNvSpPr/>
          <p:nvPr/>
        </p:nvSpPr>
        <p:spPr>
          <a:xfrm>
            <a:off x="1306829" y="3377797"/>
            <a:ext cx="243840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1"/>
      <p:bldP spid="11" grpId="0" animBg="1"/>
      <p:bldP spid="12" grpId="0" animBg="1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05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安装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npm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5242" y="1859340"/>
            <a:ext cx="9040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新版的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nodejs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已经集成了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，所以之前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也一并安装好了。同样可以通过输入 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"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-v"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来测试是否成功安装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latinLnBrk="1"/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latinLnBrk="1"/>
            <a:r>
              <a:rPr lang="en-US" altLang="zh-CN" sz="2400" dirty="0" err="1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en-US" altLang="zh-CN" sz="2400" dirty="0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-v</a:t>
            </a:r>
            <a:endParaRPr lang="zh-CN" altLang="en-US" sz="2400" dirty="0">
              <a:solidFill>
                <a:srgbClr val="1D8B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386114" y="4201859"/>
            <a:ext cx="243840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65241" y="4162684"/>
            <a:ext cx="96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如果你安装的是旧版本的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，可以很容易得通过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命令来升级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latinLnBrk="1"/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latinLnBrk="1"/>
            <a:r>
              <a:rPr lang="en-US" altLang="zh-CN" sz="2400" dirty="0" err="1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en-US" altLang="zh-CN" sz="2400" dirty="0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install </a:t>
            </a:r>
            <a:r>
              <a:rPr lang="en-US" altLang="zh-CN" sz="2400" dirty="0" err="1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npm</a:t>
            </a:r>
            <a:r>
              <a:rPr lang="en-US" altLang="zh-CN" sz="2400" dirty="0">
                <a:solidFill>
                  <a:srgbClr val="1D8B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-g</a:t>
            </a:r>
            <a:endParaRPr lang="zh-CN" altLang="en-US" sz="2400" dirty="0">
              <a:solidFill>
                <a:srgbClr val="1D8B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386114" y="1985988"/>
            <a:ext cx="243840" cy="243840"/>
          </a:xfrm>
          <a:prstGeom prst="flowChartConnector">
            <a:avLst/>
          </a:prstGeom>
          <a:solidFill>
            <a:srgbClr val="1D8B69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B9486A-2AB3-4AC2-8089-9091AFC61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33308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npm install npm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g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69D3F-A96C-433F-89C6-4F9ADB098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33308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npm install npm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g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01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命令安装模块</a:t>
            </a:r>
          </a:p>
          <a:p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4910" y="1363980"/>
            <a:ext cx="758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1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&lt;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Module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Name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&gt;</a:t>
            </a:r>
            <a:r>
              <a:rPr lang="zh-CN" altLang="zh-CN" sz="3600" dirty="0"/>
              <a:t> </a:t>
            </a:r>
            <a:endParaRPr lang="zh-CN" altLang="zh-CN" sz="5400" dirty="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&lt;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Module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Name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&gt;</a:t>
            </a:r>
            <a:r>
              <a:rPr lang="en-US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--save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3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&lt;Module Name&gt;</a:t>
            </a:r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-S</a:t>
            </a:r>
            <a:endParaRPr lang="zh-CN" altLang="zh-CN" sz="2400" dirty="0">
              <a:solidFill>
                <a:srgbClr val="660066"/>
              </a:solidFill>
              <a:latin typeface="Arial Unicode MS"/>
              <a:ea typeface="Menlo"/>
            </a:endParaRPr>
          </a:p>
          <a:p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84910" y="3543300"/>
            <a:ext cx="75869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会在</a:t>
            </a:r>
            <a:r>
              <a:rPr lang="en-US" altLang="zh-CN" sz="2400" dirty="0" err="1"/>
              <a:t>package.json</a:t>
            </a:r>
            <a:r>
              <a:rPr lang="zh-CN" altLang="en-US" sz="2400" dirty="0"/>
              <a:t>中生成</a:t>
            </a:r>
            <a:r>
              <a:rPr lang="en-US" altLang="zh-CN" sz="2400" dirty="0"/>
              <a:t>dependencies</a:t>
            </a:r>
            <a:r>
              <a:rPr lang="zh-CN" altLang="en-US" sz="2400" dirty="0"/>
              <a:t>依赖（生产环境）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2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539"/>
          <a:stretch>
            <a:fillRect/>
          </a:stretch>
        </p:blipFill>
        <p:spPr>
          <a:xfrm>
            <a:off x="-14052" y="3151913"/>
            <a:ext cx="12206051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1829" y="1951584"/>
            <a:ext cx="4288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如何下载第三方包</a:t>
            </a:r>
          </a:p>
        </p:txBody>
      </p:sp>
      <p:sp>
        <p:nvSpPr>
          <p:cNvPr id="8" name="矩形 7"/>
          <p:cNvSpPr/>
          <p:nvPr/>
        </p:nvSpPr>
        <p:spPr>
          <a:xfrm>
            <a:off x="5064848" y="878815"/>
            <a:ext cx="1833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9486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358056" y="336062"/>
            <a:ext cx="1521065" cy="461665"/>
            <a:chOff x="10253553" y="6371101"/>
            <a:chExt cx="152106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0358846" y="63711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网站工程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 rot="5400000">
              <a:off x="10051872" y="6577147"/>
              <a:ext cx="404949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6888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命令安装模块</a:t>
            </a:r>
          </a:p>
          <a:p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&lt;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Module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Name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&gt;</a:t>
            </a:r>
            <a:r>
              <a:rPr lang="en-US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--save-dev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2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&lt;Module Name&gt;</a:t>
            </a:r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-D</a:t>
            </a:r>
            <a:endParaRPr lang="zh-CN" altLang="zh-CN" sz="2400" dirty="0">
              <a:solidFill>
                <a:srgbClr val="660066"/>
              </a:solidFill>
              <a:latin typeface="Arial Unicode MS"/>
              <a:ea typeface="Menlo"/>
            </a:endParaRPr>
          </a:p>
          <a:p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84910" y="3543300"/>
            <a:ext cx="7586980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会在</a:t>
            </a:r>
            <a:r>
              <a:rPr lang="en-US" altLang="zh-CN" sz="2400" dirty="0" err="1"/>
              <a:t>package.json</a:t>
            </a:r>
            <a:r>
              <a:rPr lang="zh-CN" altLang="en-US" sz="2400" dirty="0"/>
              <a:t>中生成</a:t>
            </a:r>
            <a:r>
              <a:rPr lang="en-US" altLang="zh-CN" sz="2400" dirty="0" err="1"/>
              <a:t>devDependencies</a:t>
            </a:r>
            <a:r>
              <a:rPr lang="zh-CN" altLang="en-US" sz="2400" dirty="0"/>
              <a:t>依赖（开发环境）</a:t>
            </a:r>
          </a:p>
        </p:txBody>
      </p:sp>
    </p:spTree>
    <p:extLst>
      <p:ext uri="{BB962C8B-B14F-4D97-AF65-F5344CB8AC3E}">
        <p14:creationId xmlns:p14="http://schemas.microsoft.com/office/powerpoint/2010/main" val="7684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9391" y="0"/>
            <a:ext cx="1451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1D8B69"/>
                </a:solidFill>
                <a:latin typeface="Agency FB" panose="020B0503020202020204" pitchFamily="34" charset="0"/>
              </a:rPr>
              <a:t>02</a:t>
            </a:r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  <a:p>
            <a:endParaRPr lang="zh-CN" altLang="en-US" sz="6600" b="1" dirty="0">
              <a:solidFill>
                <a:srgbClr val="1D8B69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114" y="323463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命令安装模块</a:t>
            </a:r>
          </a:p>
          <a:p>
            <a:endParaRPr sz="2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4910" y="1996440"/>
            <a:ext cx="623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&lt;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Module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zh-CN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Name</a:t>
            </a:r>
            <a:r>
              <a:rPr lang="zh-CN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&gt;</a:t>
            </a:r>
            <a:r>
              <a:rPr lang="en-US" altLang="zh-CN" sz="2400" dirty="0">
                <a:solidFill>
                  <a:srgbClr val="6666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--global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2 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npm install &lt;Module Name&gt;</a:t>
            </a:r>
            <a:r>
              <a:rPr lang="en-US" altLang="zh-CN" sz="24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Arial Unicode MS"/>
                <a:ea typeface="Menlo"/>
              </a:rPr>
              <a:t>-g</a:t>
            </a:r>
            <a:endParaRPr lang="zh-CN" altLang="zh-CN" sz="2400" dirty="0">
              <a:solidFill>
                <a:srgbClr val="660066"/>
              </a:solidFill>
              <a:latin typeface="Arial Unicode MS"/>
              <a:ea typeface="Menlo"/>
            </a:endParaRPr>
          </a:p>
          <a:p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84910" y="3543300"/>
            <a:ext cx="75869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全局安装，会安装到</a:t>
            </a:r>
            <a:r>
              <a:rPr lang="en-US" altLang="zh-CN" sz="2400" dirty="0" err="1"/>
              <a:t>npm</a:t>
            </a:r>
            <a:r>
              <a:rPr lang="en-US" altLang="zh-CN" sz="2400" dirty="0"/>
              <a:t> root –g</a:t>
            </a:r>
            <a:r>
              <a:rPr lang="zh-CN" altLang="en-US" sz="2400" dirty="0"/>
              <a:t>所指向的路径里</a:t>
            </a:r>
          </a:p>
        </p:txBody>
      </p:sp>
    </p:spTree>
    <p:extLst>
      <p:ext uri="{BB962C8B-B14F-4D97-AF65-F5344CB8AC3E}">
        <p14:creationId xmlns:p14="http://schemas.microsoft.com/office/powerpoint/2010/main" val="3753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8B69"/>
        </a:solidFill>
        <a:ln w="25400" cap="flat" cmpd="sng" algn="ctr">
          <a:noFill/>
          <a:prstDash val="solid"/>
        </a:ln>
        <a:effectLst>
          <a:outerShdw blurRad="444500" dist="254000" dir="8100000" algn="tr" rotWithShape="0">
            <a:prstClr val="black">
              <a:alpha val="50000"/>
            </a:prst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" lastClr="FFFFFF"/>
            </a:solidFill>
            <a:effectLst/>
            <a:uLnTx/>
            <a:uFillTx/>
            <a:latin typeface="Calibri" panose="020F0502020204030204"/>
            <a:ea typeface="宋体" panose="02010600030101010101" pitchFamily="2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宽屏</PresentationFormat>
  <Paragraphs>110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Agency FB</vt:lpstr>
      <vt:lpstr>方正中倩简体</vt:lpstr>
      <vt:lpstr>Menlo</vt:lpstr>
      <vt:lpstr>Calibri</vt:lpstr>
      <vt:lpstr>微软雅黑</vt:lpstr>
      <vt:lpstr>方正细倩简体</vt:lpstr>
      <vt:lpstr>宋体</vt:lpstr>
      <vt:lpstr>Arial Unicode MS</vt:lpstr>
      <vt:lpstr>Calibri Light</vt:lpstr>
      <vt:lpstr>方正粗宋简体</vt:lpstr>
      <vt:lpstr>YaHei IKEA</vt:lpstr>
      <vt:lpstr>Arial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20233</dc:title>
  <dc:creator>邦邦家园</dc:creator>
  <cp:keywords>https:/shop114556147.taobao.com</cp:keywords>
  <cp:lastModifiedBy>王 堤</cp:lastModifiedBy>
  <cp:revision>325</cp:revision>
  <dcterms:created xsi:type="dcterms:W3CDTF">2016-03-17T02:20:00Z</dcterms:created>
  <dcterms:modified xsi:type="dcterms:W3CDTF">2018-07-06T09:29:23Z</dcterms:modified>
  <cp:category>https://shop114556147.taobao.com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